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88" r:id="rId4"/>
    <p:sldId id="285" r:id="rId5"/>
    <p:sldId id="290" r:id="rId6"/>
    <p:sldId id="279" r:id="rId7"/>
    <p:sldId id="292" r:id="rId8"/>
    <p:sldId id="280" r:id="rId9"/>
    <p:sldId id="291" r:id="rId10"/>
    <p:sldId id="295" r:id="rId11"/>
    <p:sldId id="294" r:id="rId12"/>
    <p:sldId id="293" r:id="rId13"/>
    <p:sldId id="277" r:id="rId14"/>
    <p:sldId id="296" r:id="rId15"/>
  </p:sldIdLst>
  <p:sldSz cx="9144000" cy="5143500" type="screen16x9"/>
  <p:notesSz cx="6794500" cy="99314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Karla" panose="020B060402020202020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49C6D22-F7BB-42C1-911B-F65097362191}">
  <a:tblStyle styleId="{449C6D22-F7BB-42C1-911B-F650973621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14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8288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3497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5720" y="2500312"/>
            <a:ext cx="4229100" cy="1181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200" dirty="0" smtClean="0"/>
              <a:t>ФЕДЕРАЛЬНАЯ ПОДДЕРЖКА СЕМЕЙ С ДЕТЬМИ</a:t>
            </a:r>
            <a:endParaRPr lang="en" sz="3200" dirty="0"/>
          </a:p>
        </p:txBody>
      </p:sp>
      <p:pic>
        <p:nvPicPr>
          <p:cNvPr id="1026" name="Picture 2" descr="C:\Users\077KrysinaOS\Desktop\лого\logo\PNG\log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135972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26.userapi.com/qE9fJVCk0zEFvWQBS6sFlwf1p5cGEMv2YvE4aA/Sxi3rwSD-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72"/>
            <a:ext cx="4357718" cy="4375952"/>
          </a:xfrm>
          <a:prstGeom prst="rect">
            <a:avLst/>
          </a:prstGeom>
          <a:noFill/>
        </p:spPr>
      </p:pic>
      <p:pic>
        <p:nvPicPr>
          <p:cNvPr id="3" name="Picture 2" descr="https://sun9-27.userapi.com/dM7bRG8ALWIkKgOckYQ4Jbsh-i6634fiPsAU4w/4s5U4775n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72"/>
            <a:ext cx="433956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un9-50.userapi.com/Y4A7glYd9GCy21JsMuEV5k3OQ1uxAfjLJ7qzLA/boY2BTp3k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8"/>
            <a:ext cx="4286214" cy="4288199"/>
          </a:xfrm>
          <a:prstGeom prst="rect">
            <a:avLst/>
          </a:prstGeom>
          <a:noFill/>
        </p:spPr>
      </p:pic>
      <p:pic>
        <p:nvPicPr>
          <p:cNvPr id="23558" name="Picture 6" descr="https://sun9-64.userapi.com/Uexe3s_1ogNWLHKIHngLSMOk1UXSHYCgfTDGwg/_O2JdIbVg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59" y="500048"/>
            <a:ext cx="426842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77KrysinaOS\Desktop\кодовое сло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04"/>
            <a:ext cx="6676978" cy="3429024"/>
          </a:xfrm>
          <a:prstGeom prst="rect">
            <a:avLst/>
          </a:prstGeom>
          <a:noFill/>
        </p:spPr>
      </p:pic>
      <p:sp>
        <p:nvSpPr>
          <p:cNvPr id="3" name="Shape 390"/>
          <p:cNvSpPr txBox="1">
            <a:spLocks/>
          </p:cNvSpPr>
          <p:nvPr/>
        </p:nvSpPr>
        <p:spPr>
          <a:xfrm>
            <a:off x="214282" y="142858"/>
            <a:ext cx="5786478" cy="1143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0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КОДОВОГО СЛОВА ДЛЯ ДОСТУПА К ПЕРСОНАЛЬНОМУ КОНСУЛЬТИРОВАНИЮ ПО ТЕЛЕФОНУ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6062195" y="629123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1991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1406" y="857238"/>
            <a:ext cx="4572602" cy="34290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информационная работа в средствах массовой информации</a:t>
            </a: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call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-центр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US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(861) 214-28-68</a:t>
            </a: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ru-RU" b="1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None/>
            </a:pP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8 </a:t>
            </a: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(861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) 251-60-98</a:t>
            </a:r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en-US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online-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приемная на сайте ПФР </a:t>
            </a:r>
            <a:r>
              <a:rPr lang="en-US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https://es.pfrf.ru/appeal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/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личные консультации и информационные посты в официальных  </a:t>
            </a:r>
            <a:r>
              <a:rPr lang="ru-RU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аккаунтах 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ОПФР по Краснодарскому краю в социальных </a:t>
            </a:r>
            <a:r>
              <a:rPr lang="ru-RU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сетях</a:t>
            </a:r>
            <a:r>
              <a:rPr lang="en-US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-18"/>
            <a:ext cx="3500462" cy="914327"/>
          </a:xfrm>
        </p:spPr>
        <p:txBody>
          <a:bodyPr/>
          <a:lstStyle/>
          <a:p>
            <a:r>
              <a:rPr lang="ru-RU" dirty="0" smtClean="0"/>
              <a:t>ИНФОРМИРОВАНИЕ ГРАЖДАН </a:t>
            </a:r>
            <a:endParaRPr lang="ru-RU" dirty="0"/>
          </a:p>
        </p:txBody>
      </p:sp>
      <p:pic>
        <p:nvPicPr>
          <p:cNvPr id="1026" name="Picture 2" descr="Z:\КЛИПАРТ\Соцсети_ПФ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646" y="4153721"/>
            <a:ext cx="2697163" cy="10334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50" y="771550"/>
            <a:ext cx="158970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6"/>
            <a:ext cx="4000528" cy="327178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ЗАПОЛНЯЙТЕ ЗАЯВЛЕНИЯ НА САЙТАХ МОШЕННИКОВ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НАПРАВЛЯЙТЕ СВОИ ПЕРСОНАЛЬНЫЕ ДАННЫЕ НЕИЗВЕСТНЫМ ЛИЦАМ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hape 660"/>
          <p:cNvSpPr/>
          <p:nvPr/>
        </p:nvSpPr>
        <p:spPr>
          <a:xfrm>
            <a:off x="5715008" y="1214428"/>
            <a:ext cx="2428892" cy="2143140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762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85786" y="428610"/>
            <a:ext cx="2571768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5000 </a:t>
            </a:r>
            <a:endParaRPr lang="en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4282" y="785800"/>
            <a:ext cx="3857652" cy="5000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Всем семьям с детьми до 3 лет</a:t>
            </a:r>
            <a:endParaRPr lang="en" sz="1800" b="1" dirty="0">
              <a:solidFill>
                <a:schemeClr val="accent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1357304"/>
            <a:ext cx="4286280" cy="3500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ребенок, рожденный в период с 1 апреля 2017 по 30 июня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сайте ПФР или портале Госуслуг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5000 рублей осуществляется с апреля по июнь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Если заявление подано после 30 июня 2020 – выплачивается вся сумма одновременно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8662" y="221456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071816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8662" y="399892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r="-29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28662" y="1500180"/>
            <a:ext cx="6215106" cy="2255838"/>
          </a:xfrm>
        </p:spPr>
        <p:txBody>
          <a:bodyPr/>
          <a:lstStyle/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Паспорт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СНИЛС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свидетельство о рождении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реквизиты банковского счета </a:t>
            </a:r>
            <a:r>
              <a:rPr lang="ru-RU" sz="2400" b="1" dirty="0" smtClean="0">
                <a:latin typeface="Montserrat" charset="0"/>
                <a:cs typeface="Montserrat" charset="0"/>
              </a:rPr>
              <a:t>заявителя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0"/>
          <p:cNvSpPr txBox="1">
            <a:spLocks/>
          </p:cNvSpPr>
          <p:nvPr/>
        </p:nvSpPr>
        <p:spPr>
          <a:xfrm>
            <a:off x="500034" y="428610"/>
            <a:ext cx="3143272" cy="48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000 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hape 161"/>
          <p:cNvSpPr txBox="1">
            <a:spLocks/>
          </p:cNvSpPr>
          <p:nvPr/>
        </p:nvSpPr>
        <p:spPr>
          <a:xfrm>
            <a:off x="142844" y="785800"/>
            <a:ext cx="4143404" cy="500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Всем семьям с детьми от 3 до 16 лет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1500180"/>
            <a:ext cx="4286280" cy="33575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дети, рожденные в период с 11 мая 2004 по 30 июня 2017</a:t>
            </a: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портале Госуслуг        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10 000 рублей осуществляется единовременно, начиная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 с июня 2020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62" y="2355848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62" y="3213104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8000" t="-10000" r="-3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ДОКУМЕНТЫ</a:t>
            </a:r>
            <a:endParaRPr lang="ru-RU" sz="2400" b="1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28662" y="1500180"/>
            <a:ext cx="6286544" cy="2255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Паспорт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СНИЛС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свидетельство о рождении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реквизиты банковского счета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заявителя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3864700" y="713790"/>
            <a:ext cx="4871018" cy="379214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068508" y="916921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838309" y="1214428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9800"/>
                </a:solidFill>
              </a:rPr>
              <a:t>ГОСУСЛУГИ</a:t>
            </a:r>
            <a:br>
              <a:rPr lang="ru-RU" dirty="0" smtClean="0">
                <a:solidFill>
                  <a:srgbClr val="FF9800"/>
                </a:solidFill>
              </a:rPr>
            </a:br>
            <a:r>
              <a:rPr lang="ru-RU" dirty="0" smtClean="0"/>
              <a:t>ПОРТАЛ</a:t>
            </a:r>
            <a:endParaRPr lang="en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838250" y="1785932"/>
            <a:ext cx="2876494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latin typeface="Montserrat" charset="-52"/>
              </a:rPr>
              <a:t>ОСНОВНОЙ КАНАЛ ПРИЕМА ЗАЯВЛЕНИЙ В ПЕРИОД БОРЬБЫ С РАСПРОСТРАНЕНИЕМ КОРОНАВИРУСНОЙ ИНФЕКЦИИ</a:t>
            </a:r>
            <a:endParaRPr lang="en" sz="1800" dirty="0">
              <a:latin typeface="Montserrat" charset="-52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285720" y="928676"/>
            <a:ext cx="460580" cy="436282"/>
            <a:chOff x="2583100" y="2973774"/>
            <a:chExt cx="461550" cy="437201"/>
          </a:xfrm>
        </p:grpSpPr>
        <p:sp>
          <p:nvSpPr>
            <p:cNvPr id="384" name="Shape 38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583100" y="2973774"/>
              <a:ext cx="461550" cy="336124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804" y="928676"/>
            <a:ext cx="45427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428626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ОПЕКУНЫ И ГРАЖДАНЕ, ИМЕЮЩИЕ СВИДЕТЕЛЬСТВА О РОЖДЕНИИ ДЕТЕЙ, ВЫДАННЫЕ ИНОСТРАННЫМИ ГОСУДАРСТВАМИ ОБРАЩАЮТСЯ ЗА ВЫПЛАТОЙ ЛИЧНО</a:t>
            </a:r>
          </a:p>
          <a:p>
            <a:r>
              <a:rPr lang="ru-RU" sz="1200" dirty="0" smtClean="0"/>
              <a:t>В ОФИСЫ ПФР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643734" cy="26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6"/>
            <a:ext cx="7286676" cy="15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42844" y="1214428"/>
            <a:ext cx="200026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ctrTitle" idx="4294967295"/>
          </p:nvPr>
        </p:nvSpPr>
        <p:spPr>
          <a:xfrm>
            <a:off x="857224" y="714362"/>
            <a:ext cx="4531499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 smtClean="0"/>
              <a:t>ОСНОВНЫЕ</a:t>
            </a:r>
            <a:r>
              <a:rPr lang="en" sz="3600" dirty="0" smtClean="0"/>
              <a:t> </a:t>
            </a:r>
            <a:r>
              <a:rPr lang="ru-RU" sz="3600" dirty="0" smtClean="0">
                <a:solidFill>
                  <a:srgbClr val="FF5722"/>
                </a:solidFill>
              </a:rPr>
              <a:t>ПРОБЛЕМЫ</a:t>
            </a:r>
            <a:endParaRPr lang="en" sz="3600" dirty="0">
              <a:solidFill>
                <a:srgbClr val="FF5722"/>
              </a:solidFill>
            </a:endParaRP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642910" y="2143122"/>
            <a:ext cx="6215106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ПОДТВЕРЖДЕННОЙ РЕГИСТРАЦИИ В ЕСИА / ПОРТАЛ ГОСУСЛУГ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 smtClean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СНИЛС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Shape 111"/>
          <p:cNvGrpSpPr/>
          <p:nvPr/>
        </p:nvGrpSpPr>
        <p:grpSpPr>
          <a:xfrm>
            <a:off x="301520" y="869242"/>
            <a:ext cx="457189" cy="457119"/>
            <a:chOff x="1923675" y="1633650"/>
            <a:chExt cx="436000" cy="435975"/>
          </a:xfrm>
        </p:grpSpPr>
        <p:sp>
          <p:nvSpPr>
            <p:cNvPr id="14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88.userapi.com/IIVxc60Xb6jzjvdT_fyXF4AhwUMR99LEfzNrwg/g1XJPLw19Q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8"/>
            <a:ext cx="4000528" cy="4017266"/>
          </a:xfrm>
          <a:prstGeom prst="rect">
            <a:avLst/>
          </a:prstGeom>
          <a:noFill/>
        </p:spPr>
      </p:pic>
      <p:sp>
        <p:nvSpPr>
          <p:cNvPr id="4" name="Shape 390"/>
          <p:cNvSpPr txBox="1">
            <a:spLocks/>
          </p:cNvSpPr>
          <p:nvPr/>
        </p:nvSpPr>
        <p:spPr>
          <a:xfrm>
            <a:off x="285721" y="642924"/>
            <a:ext cx="3429023" cy="3643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ЕСЛИ РЕБЕНОК </a:t>
            </a:r>
            <a:r>
              <a:rPr lang="ru-RU" sz="2400" b="1" dirty="0" smtClean="0">
                <a:solidFill>
                  <a:srgbClr val="EE5C44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ЗАРЕГИСТРИРОВАН В ПФР</a:t>
            </a: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, НО ПРИ ЗАПОЛНЕНИИ ЗАЯВЛЕНИЯ НА ПОРТАЛЕ ГОСУСЛУГ ПОЯВЛЯЮТСЯ ОШИБКИ</a:t>
            </a: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270</Words>
  <Application>Microsoft Office PowerPoint</Application>
  <PresentationFormat>Экран (16:9)</PresentationFormat>
  <Paragraphs>50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Karla</vt:lpstr>
      <vt:lpstr>Arial Narrow</vt:lpstr>
      <vt:lpstr>Arvirargus template</vt:lpstr>
      <vt:lpstr>ФЕДЕРАЛЬНАЯ ПОДДЕРЖКА СЕМЕЙ С ДЕТЬМИ</vt:lpstr>
      <vt:lpstr>5000 </vt:lpstr>
      <vt:lpstr>ДОКУМЕНТЫ</vt:lpstr>
      <vt:lpstr>Презентация PowerPoint</vt:lpstr>
      <vt:lpstr>Презентация PowerPoint</vt:lpstr>
      <vt:lpstr>ГОСУСЛУГИ ПОРТАЛ</vt:lpstr>
      <vt:lpstr>Презентация PowerPoint</vt:lpstr>
      <vt:lpstr>ОСНОВНЫЕ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ГРАЖДАН </vt:lpstr>
      <vt:lpstr>НЕ ЗАПОЛНЯЙТЕ ЗАЯВЛЕНИЯ НА САЙТАХ МОШЕННИКОВ  НЕ НАПРАВЛЯЙТЕ СВОИ ПЕРСОНАЛЬНЫЕ ДАННЫЕ НЕИЗВЕСТНЫМ ЛИЦАМ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Обиход Владимир Анатольевич</cp:lastModifiedBy>
  <cp:revision>26</cp:revision>
  <dcterms:modified xsi:type="dcterms:W3CDTF">2020-05-21T07:05:02Z</dcterms:modified>
</cp:coreProperties>
</file>